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
  </p:notesMasterIdLst>
  <p:sldIdLst>
    <p:sldId id="256" r:id="rId2"/>
    <p:sldId id="277" r:id="rId3"/>
    <p:sldId id="258" r:id="rId4"/>
    <p:sldId id="264" r:id="rId5"/>
    <p:sldId id="276" r:id="rId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18" autoAdjust="0"/>
    <p:restoredTop sz="94660"/>
  </p:normalViewPr>
  <p:slideViewPr>
    <p:cSldViewPr>
      <p:cViewPr varScale="1">
        <p:scale>
          <a:sx n="57" d="100"/>
          <a:sy n="57" d="100"/>
        </p:scale>
        <p:origin x="78" y="2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579DCF-403E-440F-BF15-AC4C732463A3}" type="datetimeFigureOut">
              <a:rPr lang="tr-TR" smtClean="0"/>
              <a:t>4.12.2020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AF1BF4-ACBD-40B4-B60D-6A785BD8A003}" type="slidenum">
              <a:rPr lang="tr-TR" smtClean="0"/>
              <a:t>‹#›</a:t>
            </a:fld>
            <a:endParaRPr lang="tr-TR"/>
          </a:p>
        </p:txBody>
      </p:sp>
    </p:spTree>
    <p:extLst>
      <p:ext uri="{BB962C8B-B14F-4D97-AF65-F5344CB8AC3E}">
        <p14:creationId xmlns:p14="http://schemas.microsoft.com/office/powerpoint/2010/main" val="3559737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F55202C4-C4D4-4CFD-97F6-7345E934FFBF}" type="datetime1">
              <a:rPr lang="tr-TR" smtClean="0"/>
              <a:t>4.12.2020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46375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8980611D-FFA5-4769-BC2C-9A3370488FD9}" type="datetime1">
              <a:rPr lang="tr-TR" smtClean="0"/>
              <a:t>4.12.2020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2131036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9944D873-1D3B-4DA1-87C1-E79B46C7F0C9}" type="datetime1">
              <a:rPr lang="tr-TR" smtClean="0"/>
              <a:t>4.12.2020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155146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5E9A5EF3-2B36-4C26-8FDA-B69A29CBC33B}" type="datetime1">
              <a:rPr lang="tr-TR" smtClean="0"/>
              <a:t>4.12.2020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4130959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32EC3AF8-2476-4355-B60A-743E015905B3}" type="datetime1">
              <a:rPr lang="tr-TR" smtClean="0"/>
              <a:t>4.12.2020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101236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D7726824-E1FC-407B-B20D-B7CD1FF1804E}" type="datetime1">
              <a:rPr lang="tr-TR" smtClean="0"/>
              <a:t>4.12.2020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878052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309009F-644A-496E-9E7C-A467BE281C4D}" type="datetime1">
              <a:rPr lang="tr-TR" smtClean="0"/>
              <a:t>4.12.2020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55422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85C53A0C-CE8E-44D3-B0D4-99705C1610A9}" type="datetime1">
              <a:rPr lang="tr-TR" smtClean="0"/>
              <a:t>4.12.2020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045277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779295A1-3DD8-4981-B3EA-F3326F2F8511}" type="datetime1">
              <a:rPr lang="tr-TR" smtClean="0"/>
              <a:t>4.12.2020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97413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FE465785-9C8D-4E34-97CB-595D2EFBAF47}" type="datetime1">
              <a:rPr lang="tr-TR" smtClean="0"/>
              <a:t>4.12.2020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911528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731ACED2-6AEE-4A26-B276-92DDD4509464}" type="datetime1">
              <a:rPr lang="tr-TR" smtClean="0"/>
              <a:t>4.12.2020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119180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734E13-CF28-4372-B98D-4812801DF63C}" type="datetime1">
              <a:rPr lang="tr-TR" smtClean="0"/>
              <a:t>4.12.2020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CF58D6-FFB4-4CE3-9C67-746EDDDA0F56}" type="slidenum">
              <a:rPr lang="tr-TR" smtClean="0"/>
              <a:t>‹#›</a:t>
            </a:fld>
            <a:endParaRPr lang="tr-TR"/>
          </a:p>
        </p:txBody>
      </p:sp>
    </p:spTree>
    <p:extLst>
      <p:ext uri="{BB962C8B-B14F-4D97-AF65-F5344CB8AC3E}">
        <p14:creationId xmlns:p14="http://schemas.microsoft.com/office/powerpoint/2010/main" val="1378497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775789"/>
            <a:ext cx="7772400" cy="2944812"/>
          </a:xfrm>
          <a:solidFill>
            <a:schemeClr val="accent2">
              <a:lumMod val="20000"/>
              <a:lumOff val="80000"/>
            </a:schemeClr>
          </a:solidFill>
        </p:spPr>
        <p:txBody>
          <a:bodyPr>
            <a:normAutofit/>
          </a:bodyPr>
          <a:lstStyle/>
          <a:p>
            <a:r>
              <a:rPr lang="tr-TR" dirty="0">
                <a:solidFill>
                  <a:srgbClr val="FF0000"/>
                </a:solidFill>
              </a:rPr>
              <a:t>Matematik Öğretiminde Muhakeme Etme ve Problem Çözme-YL</a:t>
            </a:r>
            <a:br>
              <a:rPr lang="tr-TR" dirty="0"/>
            </a:br>
            <a:r>
              <a:rPr lang="tr-TR" dirty="0"/>
              <a:t>8.hafta</a:t>
            </a:r>
          </a:p>
        </p:txBody>
      </p:sp>
      <p:sp>
        <p:nvSpPr>
          <p:cNvPr id="3" name="Alt Başlık 2"/>
          <p:cNvSpPr>
            <a:spLocks noGrp="1"/>
          </p:cNvSpPr>
          <p:nvPr>
            <p:ph type="subTitle" idx="1"/>
          </p:nvPr>
        </p:nvSpPr>
        <p:spPr>
          <a:xfrm>
            <a:off x="1371600" y="4869160"/>
            <a:ext cx="6400800" cy="1224136"/>
          </a:xfrm>
        </p:spPr>
        <p:txBody>
          <a:bodyPr>
            <a:normAutofit/>
          </a:bodyPr>
          <a:lstStyle/>
          <a:p>
            <a:r>
              <a:rPr lang="tr-TR" dirty="0"/>
              <a:t>DOÇ.DR. ESEN ERSOY</a:t>
            </a:r>
          </a:p>
          <a:p>
            <a:r>
              <a:rPr lang="tr-TR" dirty="0"/>
              <a:t>2020</a:t>
            </a:r>
          </a:p>
        </p:txBody>
      </p:sp>
      <p:pic>
        <p:nvPicPr>
          <p:cNvPr id="4" name="Picture 2" descr="http://upload.wikimedia.org/wikipedia/tr/b/b4/OM%C3%9C_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32240" y="274399"/>
            <a:ext cx="1803620" cy="136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044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49460E-F68A-4B41-81F1-EF91C23B3D5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8F86F49-26A4-48A1-A7DD-32EB633D39EC}"/>
              </a:ext>
            </a:extLst>
          </p:cNvPr>
          <p:cNvSpPr>
            <a:spLocks noGrp="1"/>
          </p:cNvSpPr>
          <p:nvPr>
            <p:ph idx="1"/>
          </p:nvPr>
        </p:nvSpPr>
        <p:spPr/>
        <p:txBody>
          <a:bodyPr/>
          <a:lstStyle/>
          <a:p>
            <a:r>
              <a:rPr lang="tr-TR" sz="4500" dirty="0">
                <a:effectLst/>
                <a:latin typeface="Calibri" panose="020F0502020204030204" pitchFamily="34" charset="0"/>
                <a:ea typeface="Times New Roman" panose="02020603050405020304" pitchFamily="18" charset="0"/>
                <a:cs typeface="Times New Roman" panose="02020603050405020304" pitchFamily="18" charset="0"/>
              </a:rPr>
              <a:t>Matematik öğretiminde muhakeme etme nedir, nasıl belirlenir?</a:t>
            </a:r>
          </a:p>
          <a:p>
            <a:pPr marL="0" indent="0">
              <a:buNone/>
            </a:pPr>
            <a:endParaRPr lang="tr-TR" dirty="0"/>
          </a:p>
        </p:txBody>
      </p:sp>
      <p:sp>
        <p:nvSpPr>
          <p:cNvPr id="4" name="Slayt Numarası Yer Tutucusu 3">
            <a:extLst>
              <a:ext uri="{FF2B5EF4-FFF2-40B4-BE49-F238E27FC236}">
                <a16:creationId xmlns:a16="http://schemas.microsoft.com/office/drawing/2014/main" id="{33AB71E6-5652-4418-8343-B95B840F6E38}"/>
              </a:ext>
            </a:extLst>
          </p:cNvPr>
          <p:cNvSpPr>
            <a:spLocks noGrp="1"/>
          </p:cNvSpPr>
          <p:nvPr>
            <p:ph type="sldNum" sz="quarter" idx="12"/>
          </p:nvPr>
        </p:nvSpPr>
        <p:spPr/>
        <p:txBody>
          <a:bodyPr/>
          <a:lstStyle/>
          <a:p>
            <a:fld id="{8DCF58D6-FFB4-4CE3-9C67-746EDDDA0F56}" type="slidenum">
              <a:rPr lang="tr-TR" smtClean="0"/>
              <a:t>2</a:t>
            </a:fld>
            <a:endParaRPr lang="tr-TR"/>
          </a:p>
        </p:txBody>
      </p:sp>
    </p:spTree>
    <p:extLst>
      <p:ext uri="{BB962C8B-B14F-4D97-AF65-F5344CB8AC3E}">
        <p14:creationId xmlns:p14="http://schemas.microsoft.com/office/powerpoint/2010/main" val="60749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flipV="1">
            <a:off x="1787941" y="980728"/>
            <a:ext cx="6683765" cy="344604"/>
          </a:xfrm>
        </p:spPr>
        <p:txBody>
          <a:bodyPr>
            <a:normAutofit fontScale="90000"/>
          </a:bodyPr>
          <a:lstStyle/>
          <a:p>
            <a:endParaRPr lang="tr-TR"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467544" y="1484785"/>
            <a:ext cx="7759232" cy="3947942"/>
          </a:xfrm>
        </p:spPr>
        <p:txBody>
          <a:bodyPr>
            <a:normAutofit/>
          </a:bodyPr>
          <a:lstStyle/>
          <a:p>
            <a:r>
              <a:rPr lang="tr-TR" sz="1800" dirty="0">
                <a:latin typeface="Times New Roman" panose="02020603050405020304" pitchFamily="18" charset="0"/>
                <a:cs typeface="Times New Roman" panose="02020603050405020304" pitchFamily="18" charset="0"/>
              </a:rPr>
              <a:t>Muhakeme bireysel, hatta kimi zaman kişisel olduğu gibi bu yaklaşımları adlandırmak, yapılan muhakemeye damgasını vuran özelliğin ne olduğuna karar vermek de değerlendiren kişinin bakış açısına göre değişecektir. </a:t>
            </a:r>
          </a:p>
          <a:p>
            <a:endParaRPr lang="tr-TR" sz="1800" dirty="0">
              <a:latin typeface="Times New Roman" panose="02020603050405020304" pitchFamily="18" charset="0"/>
              <a:cs typeface="Times New Roman" panose="02020603050405020304" pitchFamily="18" charset="0"/>
            </a:endParaRPr>
          </a:p>
          <a:p>
            <a:r>
              <a:rPr lang="tr-TR" sz="1800" dirty="0">
                <a:latin typeface="Times New Roman" panose="02020603050405020304" pitchFamily="18" charset="0"/>
                <a:cs typeface="Times New Roman" panose="02020603050405020304" pitchFamily="18" charset="0"/>
              </a:rPr>
              <a:t>Nitekim muhakemeyle ilgili makalelerde yazarlar muhakemeleri adlandırırken kimi zaman cebirsel, orantısal, geometrik, istatistiksel gibi konuyu temel almakta, kimi zaman da çözümsel (analitik), bütünsel (holistik) gibi bakış açısına, yada pratik, soyut gibi düşünme tarzına göre bir ayrım yapmaktadır. (Akkuş Çıkla ve Duatepe 2002; Bishop, Otto ve Lubinski , 2001). </a:t>
            </a:r>
          </a:p>
        </p:txBody>
      </p:sp>
    </p:spTree>
    <p:extLst>
      <p:ext uri="{BB962C8B-B14F-4D97-AF65-F5344CB8AC3E}">
        <p14:creationId xmlns:p14="http://schemas.microsoft.com/office/powerpoint/2010/main" val="2946138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54081" y="1565910"/>
            <a:ext cx="6686550" cy="2833217"/>
          </a:xfrm>
        </p:spPr>
        <p:txBody>
          <a:bodyPr>
            <a:noAutofit/>
          </a:bodyPr>
          <a:lstStyle/>
          <a:p>
            <a:r>
              <a:rPr lang="tr-TR" sz="1800" dirty="0">
                <a:latin typeface="Times New Roman" panose="02020603050405020304" pitchFamily="18" charset="0"/>
                <a:cs typeface="Times New Roman" panose="02020603050405020304" pitchFamily="18" charset="0"/>
              </a:rPr>
              <a:t>Herbert and Brown (1997) cebirsel düşünme ve muhakemeyi  farklı durumların analizi için matematiksel sembolleri ve araçları kullanma, matematiksel bilgilerin temsilinde kelimeler, şekiller, tablolar, grafikler ve denklemleri kullanma, fonksiyonel ilişkileri benzer ve yeni durumlarla ilişki kurma, bilinmeyenleri çözmek için matematiksel bulguları yorumlama veya uygulamak olarak tanımlamıştır. </a:t>
            </a:r>
          </a:p>
          <a:p>
            <a:endParaRPr lang="tr-TR" sz="1800" dirty="0">
              <a:latin typeface="Times New Roman" panose="02020603050405020304" pitchFamily="18" charset="0"/>
              <a:cs typeface="Times New Roman" panose="02020603050405020304" pitchFamily="18" charset="0"/>
            </a:endParaRPr>
          </a:p>
          <a:p>
            <a:r>
              <a:rPr lang="tr-TR" sz="1800" dirty="0">
                <a:latin typeface="Times New Roman" panose="02020603050405020304" pitchFamily="18" charset="0"/>
                <a:cs typeface="Times New Roman" panose="02020603050405020304" pitchFamily="18" charset="0"/>
              </a:rPr>
              <a:t>Geçen yirmi yıl boyunca birçok araştırma matematikte düşünmenin ve muhakeme etmenin önemi üzerinde vurgu yapsa da (House, 1999; Russell,1999), ilköğretim çağındaki öğrencilerin özellikle cebirsel düşünme ve muhakeme etme becerileri ile alakalı çok az şey bilinmektedir.</a:t>
            </a:r>
          </a:p>
        </p:txBody>
      </p:sp>
    </p:spTree>
    <p:extLst>
      <p:ext uri="{BB962C8B-B14F-4D97-AF65-F5344CB8AC3E}">
        <p14:creationId xmlns:p14="http://schemas.microsoft.com/office/powerpoint/2010/main" val="937036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2310559-E8EC-4609-8C7F-3043179159F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AC218CCA-F827-4375-AD36-739EEEC05C6F}"/>
              </a:ext>
            </a:extLst>
          </p:cNvPr>
          <p:cNvSpPr>
            <a:spLocks noGrp="1"/>
          </p:cNvSpPr>
          <p:nvPr>
            <p:ph idx="1"/>
          </p:nvPr>
        </p:nvSpPr>
        <p:spPr/>
        <p:txBody>
          <a:bodyPr/>
          <a:lstStyle/>
          <a:p>
            <a:r>
              <a:rPr lang="tr-TR" dirty="0"/>
              <a:t>ÖĞRENCİ SUNUMLARI…</a:t>
            </a:r>
          </a:p>
          <a:p>
            <a:endParaRPr lang="tr-TR" dirty="0"/>
          </a:p>
          <a:p>
            <a:r>
              <a:rPr lang="tr-TR" dirty="0"/>
              <a:t>SINIF İÇİ TARTIŞMA VE MAKALE İNCELEMELERİ YAPILACAKTIR.</a:t>
            </a:r>
          </a:p>
          <a:p>
            <a:r>
              <a:rPr lang="tr-TR" dirty="0"/>
              <a:t>ÖRNEK UYGULAMALAR VE ANALİZLERİ YAPILACAKTIR. </a:t>
            </a:r>
          </a:p>
        </p:txBody>
      </p:sp>
      <p:sp>
        <p:nvSpPr>
          <p:cNvPr id="4" name="Slayt Numarası Yer Tutucusu 3">
            <a:extLst>
              <a:ext uri="{FF2B5EF4-FFF2-40B4-BE49-F238E27FC236}">
                <a16:creationId xmlns:a16="http://schemas.microsoft.com/office/drawing/2014/main" id="{7FD52DF9-233F-4CFF-BBC4-2C344D4541B3}"/>
              </a:ext>
            </a:extLst>
          </p:cNvPr>
          <p:cNvSpPr>
            <a:spLocks noGrp="1"/>
          </p:cNvSpPr>
          <p:nvPr>
            <p:ph type="sldNum" sz="quarter" idx="12"/>
          </p:nvPr>
        </p:nvSpPr>
        <p:spPr/>
        <p:txBody>
          <a:bodyPr/>
          <a:lstStyle/>
          <a:p>
            <a:fld id="{8DCF58D6-FFB4-4CE3-9C67-746EDDDA0F56}" type="slidenum">
              <a:rPr lang="tr-TR" smtClean="0"/>
              <a:t>5</a:t>
            </a:fld>
            <a:endParaRPr lang="tr-TR"/>
          </a:p>
        </p:txBody>
      </p:sp>
    </p:spTree>
    <p:extLst>
      <p:ext uri="{BB962C8B-B14F-4D97-AF65-F5344CB8AC3E}">
        <p14:creationId xmlns:p14="http://schemas.microsoft.com/office/powerpoint/2010/main" val="3908278927"/>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530</TotalTime>
  <Words>235</Words>
  <Application>Microsoft Office PowerPoint</Application>
  <PresentationFormat>Ekran Gösterisi (4:3)</PresentationFormat>
  <Paragraphs>16</Paragraphs>
  <Slides>5</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5</vt:i4>
      </vt:variant>
    </vt:vector>
  </HeadingPairs>
  <TitlesOfParts>
    <vt:vector size="9" baseType="lpstr">
      <vt:lpstr>Arial</vt:lpstr>
      <vt:lpstr>Calibri</vt:lpstr>
      <vt:lpstr>Times New Roman</vt:lpstr>
      <vt:lpstr>Ofis Teması</vt:lpstr>
      <vt:lpstr>Matematik Öğretiminde Muhakeme Etme ve Problem Çözme-YL 8.hafta</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SAYILARIN ÖĞRETİMİ</dc:title>
  <dc:creator>ESEN ERSOY</dc:creator>
  <cp:lastModifiedBy>CASPER</cp:lastModifiedBy>
  <cp:revision>481</cp:revision>
  <dcterms:created xsi:type="dcterms:W3CDTF">2020-06-10T07:36:53Z</dcterms:created>
  <dcterms:modified xsi:type="dcterms:W3CDTF">2020-12-04T11:49:06Z</dcterms:modified>
</cp:coreProperties>
</file>